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1713476498" r:id="rId5"/>
    <p:sldId id="260" r:id="rId6"/>
    <p:sldId id="258" r:id="rId7"/>
    <p:sldId id="259" r:id="rId8"/>
    <p:sldId id="1713476499" r:id="rId9"/>
    <p:sldId id="1713476500" r:id="rId10"/>
    <p:sldId id="1713476501" r:id="rId11"/>
    <p:sldId id="1713476502" r:id="rId12"/>
    <p:sldId id="1713476503" r:id="rId13"/>
    <p:sldId id="1713476492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1"/>
    <p:restoredTop sz="96327"/>
  </p:normalViewPr>
  <p:slideViewPr>
    <p:cSldViewPr snapToGrid="0" snapToObjects="1">
      <p:cViewPr>
        <p:scale>
          <a:sx n="117" d="100"/>
          <a:sy n="117" d="100"/>
        </p:scale>
        <p:origin x="111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8" d="100"/>
          <a:sy n="168" d="100"/>
        </p:scale>
        <p:origin x="66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6/28/25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6/28/25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28" y="5922366"/>
            <a:ext cx="2029086" cy="2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508F9E0-E49B-033C-2D60-8CDAED514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CE352-7BE6-DBFF-631B-4A92DEC77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5AD96E-5038-C6A1-C58A-ED4FE86DA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EC713-24A6-3B4F-4878-48D33A828731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0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CF5449-C987-9324-C75E-F2DFCD846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343130" y="2806974"/>
            <a:ext cx="5720265" cy="751773"/>
          </a:xfrm>
        </p:spPr>
        <p:txBody>
          <a:bodyPr>
            <a:normAutofit/>
          </a:bodyPr>
          <a:lstStyle>
            <a:lvl1pPr algn="r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583" y="355002"/>
            <a:ext cx="10555591" cy="5658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971E0-187F-68B6-447D-7D3FB7DC9256}"/>
              </a:ext>
            </a:extLst>
          </p:cNvPr>
          <p:cNvCxnSpPr>
            <a:cxnSpLocks/>
          </p:cNvCxnSpPr>
          <p:nvPr userDrawn="1"/>
        </p:nvCxnSpPr>
        <p:spPr>
          <a:xfrm>
            <a:off x="905983" y="333486"/>
            <a:ext cx="0" cy="563665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89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02E737C-7032-7B45-9176-1933D43D2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8DEB5-28F2-9E4C-A8D5-2AE84B94F30F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9BD169-C8AF-4D4E-9A58-1FB2D26B4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B2419100-B348-6C46-A05D-815961EF68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3A901C-CEC7-784A-B8DC-2B648C7F2D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352EF0B-6323-DC4A-96F2-9F8D230E2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AD2150-CC17-0841-8FA6-F620F8E136E1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37975-F5FC-224D-93D4-1BD687D25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A1949909-090E-7F47-8180-F1C1AE5B46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B43F62-D041-A34A-8BBA-6307FF5E1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E4508082-3C66-DE41-824B-8C7D959EE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8E294F-853D-3F43-97FD-73DCB4910F35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83A090-E8F6-644B-8CAD-AC1AE541E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69BFB6C7-4CFE-684D-9F0F-089FE7A8AE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D010D6-C6F8-F141-A1B1-181F06E83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01AD8-5990-D04D-B5D4-8857BA954750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9153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4870"/>
            <a:ext cx="12192000" cy="4734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8543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729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-28574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579DBC6-611E-384B-AA33-72079197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56B62-D687-0445-B458-08200F2CD8C2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D69612-00A8-9A41-BE45-AD8D9AE40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142B1E9F-63E1-9644-8172-3F6AC64BB5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82B79F-8F4C-A04B-BE98-21CE97FA2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 City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45C6AA-A095-54C0-43B2-8582CE8D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7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6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276747"/>
            <a:ext cx="6789949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305505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4058613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55384"/>
            <a:ext cx="2149348" cy="413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A1F3A-17F0-74AB-F736-7A413C3D4B1F}"/>
              </a:ext>
            </a:extLst>
          </p:cNvPr>
          <p:cNvGrpSpPr/>
          <p:nvPr userDrawn="1"/>
        </p:nvGrpSpPr>
        <p:grpSpPr>
          <a:xfrm>
            <a:off x="672442" y="488835"/>
            <a:ext cx="2138856" cy="238118"/>
            <a:chOff x="672442" y="488835"/>
            <a:chExt cx="2138856" cy="238118"/>
          </a:xfrm>
        </p:grpSpPr>
        <p:pic>
          <p:nvPicPr>
            <p:cNvPr id="13" name="Graphic 8">
              <a:extLst>
                <a:ext uri="{FF2B5EF4-FFF2-40B4-BE49-F238E27FC236}">
                  <a16:creationId xmlns:a16="http://schemas.microsoft.com/office/drawing/2014/main" id="{B2FDBB9C-2DF3-FDF2-59BC-3F59FD8F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4F0C8CFF-71EE-DF03-15A2-9E94B4FC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15" name="Graphic 10">
              <a:extLst>
                <a:ext uri="{FF2B5EF4-FFF2-40B4-BE49-F238E27FC236}">
                  <a16:creationId xmlns:a16="http://schemas.microsoft.com/office/drawing/2014/main" id="{3CF8726E-4D68-39D8-C693-02E7E71F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16" name="Graphic 12">
              <a:extLst>
                <a:ext uri="{FF2B5EF4-FFF2-40B4-BE49-F238E27FC236}">
                  <a16:creationId xmlns:a16="http://schemas.microsoft.com/office/drawing/2014/main" id="{1E27F556-F31B-D13F-F287-BECD9DEA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33BB26D-BCE4-2891-26EC-14567AA4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47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flipH="1">
            <a:off x="8301805" y="3853403"/>
            <a:ext cx="3239830" cy="3004598"/>
          </a:xfrm>
          <a:custGeom>
            <a:avLst/>
            <a:gdLst>
              <a:gd name="connsiteX0" fmla="*/ 0 w 3192104"/>
              <a:gd name="connsiteY0" fmla="*/ 3239729 h 3239729"/>
              <a:gd name="connsiteX1" fmla="*/ 0 w 3192104"/>
              <a:gd name="connsiteY1" fmla="*/ 0 h 3239729"/>
              <a:gd name="connsiteX2" fmla="*/ 3192104 w 3192104"/>
              <a:gd name="connsiteY2" fmla="*/ 3239729 h 3239729"/>
              <a:gd name="connsiteX3" fmla="*/ 0 w 3192104"/>
              <a:gd name="connsiteY3" fmla="*/ 3239729 h 3239729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49066 w 3241170"/>
              <a:gd name="connsiteY0" fmla="*/ 3035078 h 3035078"/>
              <a:gd name="connsiteX1" fmla="*/ 258072 w 3241170"/>
              <a:gd name="connsiteY1" fmla="*/ 0 h 3035078"/>
              <a:gd name="connsiteX2" fmla="*/ 3241170 w 3241170"/>
              <a:gd name="connsiteY2" fmla="*/ 3035078 h 3035078"/>
              <a:gd name="connsiteX3" fmla="*/ 49066 w 3241170"/>
              <a:gd name="connsiteY3" fmla="*/ 3035078 h 3035078"/>
              <a:gd name="connsiteX0" fmla="*/ 47726 w 3239830"/>
              <a:gd name="connsiteY0" fmla="*/ 3004598 h 3004598"/>
              <a:gd name="connsiteX1" fmla="*/ 261086 w 3239830"/>
              <a:gd name="connsiteY1" fmla="*/ 0 h 3004598"/>
              <a:gd name="connsiteX2" fmla="*/ 3239830 w 3239830"/>
              <a:gd name="connsiteY2" fmla="*/ 3004598 h 3004598"/>
              <a:gd name="connsiteX3" fmla="*/ 47726 w 3239830"/>
              <a:gd name="connsiteY3" fmla="*/ 3004598 h 30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9830" h="3004598">
                <a:moveTo>
                  <a:pt x="47726" y="3004598"/>
                </a:moveTo>
                <a:cubicBezTo>
                  <a:pt x="-26297" y="2445751"/>
                  <a:pt x="-52423" y="1207636"/>
                  <a:pt x="261086" y="0"/>
                </a:cubicBezTo>
                <a:lnTo>
                  <a:pt x="3239830" y="3004598"/>
                </a:lnTo>
                <a:lnTo>
                  <a:pt x="47726" y="3004598"/>
                </a:lnTo>
                <a:close/>
              </a:path>
            </a:pathLst>
          </a:custGeom>
        </p:spPr>
        <p:txBody>
          <a:bodyPr rtlCol="0"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6" r:id="rId2"/>
    <p:sldLayoutId id="2147483731" r:id="rId3"/>
    <p:sldLayoutId id="2147483734" r:id="rId4"/>
    <p:sldLayoutId id="2147483733" r:id="rId5"/>
    <p:sldLayoutId id="2147483732" r:id="rId6"/>
    <p:sldLayoutId id="2147483700" r:id="rId7"/>
    <p:sldLayoutId id="2147483701" r:id="rId8"/>
    <p:sldLayoutId id="2147483719" r:id="rId9"/>
    <p:sldLayoutId id="2147483720" r:id="rId10"/>
    <p:sldLayoutId id="2147483737" r:id="rId11"/>
    <p:sldLayoutId id="2147483721" r:id="rId12"/>
    <p:sldLayoutId id="2147483725" r:id="rId13"/>
    <p:sldLayoutId id="2147483726" r:id="rId14"/>
    <p:sldLayoutId id="2147483703" r:id="rId15"/>
    <p:sldLayoutId id="2147483738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28" r:id="rId24"/>
    <p:sldLayoutId id="2147483736" r:id="rId25"/>
    <p:sldLayoutId id="2147483729" r:id="rId26"/>
    <p:sldLayoutId id="2147483718" r:id="rId2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2400" kern="1200">
          <a:solidFill>
            <a:srgbClr val="616062"/>
          </a:solidFill>
          <a:latin typeface="+mn-lt"/>
          <a:ea typeface="+mn-ea"/>
          <a:cs typeface="+mn-cs"/>
        </a:defRPr>
      </a:lvl2pPr>
      <a:lvl3pPr marL="804863" indent="-1698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616062"/>
          </a:solidFill>
          <a:latin typeface="+mn-lt"/>
          <a:ea typeface="+mn-ea"/>
          <a:cs typeface="+mn-cs"/>
        </a:defRPr>
      </a:lvl3pPr>
      <a:lvl4pPr marL="1146175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1430338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BD0E-561C-FC85-651A-31A94156F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50" y="660400"/>
            <a:ext cx="6491567" cy="275901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GitLab CI/CD: Workflow vs Agentic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3E9C8-67B4-1B3B-DB72-D16A7C141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4648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Ayushi Saxena</a:t>
            </a:r>
          </a:p>
        </p:txBody>
      </p:sp>
    </p:spTree>
    <p:extLst>
      <p:ext uri="{BB962C8B-B14F-4D97-AF65-F5344CB8AC3E}">
        <p14:creationId xmlns:p14="http://schemas.microsoft.com/office/powerpoint/2010/main" val="108926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2">
            <a:extLst>
              <a:ext uri="{FF2B5EF4-FFF2-40B4-BE49-F238E27FC236}">
                <a16:creationId xmlns:a16="http://schemas.microsoft.com/office/drawing/2014/main" id="{4FB31601-E837-1A4F-BE68-C8A2DE97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3852863"/>
            <a:ext cx="5335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2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2770" name="Title 1">
            <a:extLst>
              <a:ext uri="{FF2B5EF4-FFF2-40B4-BE49-F238E27FC236}">
                <a16:creationId xmlns:a16="http://schemas.microsoft.com/office/drawing/2014/main" id="{2ED66691-E14B-E348-85ED-1F547B773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5297310"/>
            <a:ext cx="447833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 b="1" dirty="0">
              <a:solidFill>
                <a:srgbClr val="61606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616062"/>
                </a:solidFill>
              </a:rPr>
              <a:t>Ayushi Saxena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616062"/>
                </a:solidFill>
              </a:rPr>
              <a:t>ayushisaxena@presidio.com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B2E2D4-ADF8-E648-A698-C581A19799C9}"/>
              </a:ext>
            </a:extLst>
          </p:cNvPr>
          <p:cNvCxnSpPr>
            <a:cxnSpLocks/>
          </p:cNvCxnSpPr>
          <p:nvPr/>
        </p:nvCxnSpPr>
        <p:spPr>
          <a:xfrm>
            <a:off x="657225" y="5095875"/>
            <a:ext cx="352425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EB2EDD-BFA2-D34C-B569-95ED49E69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0466" y="5581260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FD483A89-8F9B-5D49-B05E-EA4B4C4D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4BCCE-3992-674B-83E1-7FE1EF5505FA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02241A4A-A73E-2F45-8075-627DAC42FF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21A8A-7217-A7FC-111E-1E7C390E4AA6}"/>
              </a:ext>
            </a:extLst>
          </p:cNvPr>
          <p:cNvSpPr txBox="1"/>
          <p:nvPr/>
        </p:nvSpPr>
        <p:spPr>
          <a:xfrm>
            <a:off x="1069340" y="660401"/>
            <a:ext cx="100533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modern software development, we follow many repeatable processes—like code commits, CI/CD pipelines, and merge approvals. While these workflows are reliable, they often involve repetitive manual steps.</a:t>
            </a:r>
          </a:p>
          <a:p>
            <a:pPr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GitLab CI/CD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such core workflow in our projects, where developers push code, wait for pipelines to run, raise merge requests, and wait for reviews. This process is predictable - but also time-consuming.</a:t>
            </a:r>
          </a:p>
          <a:p>
            <a:pPr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rise of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LLM-powered agents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now have a new way: intelligent systems that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observe, decide, and act -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just follow fixed steps. These agentic systems can streamline workflows, reduce manual effort, and even make decisions on our behalf based on context.</a:t>
            </a:r>
          </a:p>
          <a:p>
            <a:pPr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comparison, we’ll explore: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traditional GitLab workflows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same process could be redesigned using an agentic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one vs the other—based on reliability, speed, and flexibility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err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6737" y="155575"/>
            <a:ext cx="11058525" cy="97631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Workflow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rgbClr val="333333"/>
              </a:solidFill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99755A24-616A-4B05-5567-865BEC4A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36744" y="-2368990"/>
            <a:ext cx="4118509" cy="1194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2D36C-273D-BEB2-68F1-F0EFDC2943E2}"/>
              </a:ext>
            </a:extLst>
          </p:cNvPr>
          <p:cNvSpPr txBox="1"/>
          <p:nvPr/>
        </p:nvSpPr>
        <p:spPr>
          <a:xfrm>
            <a:off x="566737" y="867644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and repeatable flow that depends on manual triggers and approvals.</a:t>
            </a:r>
            <a:endParaRPr lang="en-US" dirty="0" err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0D36-EAC1-845D-6321-252A4293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594254D9-8DD8-CD27-D970-32CF32A64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Agentic System</a:t>
            </a:r>
          </a:p>
        </p:txBody>
      </p:sp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AD4E651-BFC3-3F35-3D71-9B64D70E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7" y="1599193"/>
            <a:ext cx="12042925" cy="4184917"/>
          </a:xfrm>
          <a:prstGeom prst="rect">
            <a:avLst/>
          </a:prstGeom>
          <a:noFill/>
        </p:spPr>
      </p:pic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574A1B29-AFA5-EADC-BF76-ABDF6D2379F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5</a:t>
            </a:fld>
            <a:endParaRPr lang="en-US" alt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5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8646-804A-0925-7C21-FE4600E1A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C0001CEF-5522-7B5F-F9B6-8202485419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01FE6DB1-8AAA-5BA3-976C-334AB78E4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Knowledge Base – Tools and Real-World Usage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31F4E6-97A0-28E0-3606-2E4CBFFF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668744"/>
              </p:ext>
            </p:extLst>
          </p:nvPr>
        </p:nvGraphicFramePr>
        <p:xfrm>
          <a:off x="538716" y="1214438"/>
          <a:ext cx="10967484" cy="492054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55828">
                  <a:extLst>
                    <a:ext uri="{9D8B030D-6E8A-4147-A177-3AD203B41FA5}">
                      <a16:colId xmlns:a16="http://schemas.microsoft.com/office/drawing/2014/main" val="3553389102"/>
                    </a:ext>
                  </a:extLst>
                </a:gridCol>
                <a:gridCol w="3655828">
                  <a:extLst>
                    <a:ext uri="{9D8B030D-6E8A-4147-A177-3AD203B41FA5}">
                      <a16:colId xmlns:a16="http://schemas.microsoft.com/office/drawing/2014/main" val="2652141548"/>
                    </a:ext>
                  </a:extLst>
                </a:gridCol>
                <a:gridCol w="3655828">
                  <a:extLst>
                    <a:ext uri="{9D8B030D-6E8A-4147-A177-3AD203B41FA5}">
                      <a16:colId xmlns:a16="http://schemas.microsoft.com/office/drawing/2014/main" val="277705607"/>
                    </a:ext>
                  </a:extLst>
                </a:gridCol>
              </a:tblGrid>
              <a:tr h="5917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the agent uses it?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672064"/>
                  </a:ext>
                </a:extLst>
              </a:tr>
              <a:tr h="11673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GitLab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 code pushes, MR’s, pipelines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Auto-creates MR when dev pushes code → Adds summary → Tags reviewer based on past MRs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680672"/>
                  </a:ext>
                </a:extLst>
              </a:tr>
              <a:tr h="11673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Graph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emails &amp; check calendar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Sends Outlook email: “MR for Registration Form merged to dev.”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Skips reviewer if they're OOO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979132"/>
                  </a:ext>
                </a:extLst>
              </a:tr>
              <a:tr h="8268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 History Analysis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Git CLI + GitLab API)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 file change frequency, past authors, test failures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Sees Priya worked on StudentForm.js 3 times → Auto-assigns her to review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995633"/>
                  </a:ext>
                </a:extLst>
              </a:tr>
              <a:tr h="11673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Ownership Data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(CODEOWNERS, Internal Map)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who owns which module/file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 in PaymentService.cs → Agent sees Ayushi is the owner from CODEOWNERS → Assigns to her automatically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105254"/>
                  </a:ext>
                </a:extLst>
              </a:tr>
            </a:tbl>
          </a:graphicData>
        </a:graphic>
      </p:graphicFrame>
      <p:pic>
        <p:nvPicPr>
          <p:cNvPr id="5" name="Picture 4" descr="A logo of a fox&#10;&#10;AI-generated content may be incorrect.">
            <a:extLst>
              <a:ext uri="{FF2B5EF4-FFF2-40B4-BE49-F238E27FC236}">
                <a16:creationId xmlns:a16="http://schemas.microsoft.com/office/drawing/2014/main" id="{6557B2E1-CD04-497E-A0EE-C2F92616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05" y="2190752"/>
            <a:ext cx="417238" cy="417238"/>
          </a:xfrm>
          <a:prstGeom prst="rect">
            <a:avLst/>
          </a:prstGeom>
        </p:spPr>
      </p:pic>
      <p:pic>
        <p:nvPicPr>
          <p:cNvPr id="7" name="Picture 6" descr="A blue and white hexagon with white lines&#10;&#10;AI-generated content may be incorrect.">
            <a:extLst>
              <a:ext uri="{FF2B5EF4-FFF2-40B4-BE49-F238E27FC236}">
                <a16:creationId xmlns:a16="http://schemas.microsoft.com/office/drawing/2014/main" id="{90222655-CDAE-4F44-4ED7-B31B8B6F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05" y="3338057"/>
            <a:ext cx="481140" cy="417238"/>
          </a:xfrm>
          <a:prstGeom prst="rect">
            <a:avLst/>
          </a:prstGeom>
        </p:spPr>
      </p:pic>
      <p:pic>
        <p:nvPicPr>
          <p:cNvPr id="10" name="Picture 9" descr="A logo of a company&#10;&#10;AI-generated content may be incorrect.">
            <a:extLst>
              <a:ext uri="{FF2B5EF4-FFF2-40B4-BE49-F238E27FC236}">
                <a16:creationId xmlns:a16="http://schemas.microsoft.com/office/drawing/2014/main" id="{9A951229-18D9-9E6A-8441-C4C55BA85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5" y="4383309"/>
            <a:ext cx="417238" cy="4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E5304-0903-8AE6-F30D-67A5B402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C97BB2BD-2238-F547-03CD-8849930238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35EB0-8C80-F089-21D8-C38882537C83}"/>
              </a:ext>
            </a:extLst>
          </p:cNvPr>
          <p:cNvSpPr txBox="1"/>
          <p:nvPr/>
        </p:nvSpPr>
        <p:spPr>
          <a:xfrm>
            <a:off x="1069340" y="660401"/>
            <a:ext cx="10053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err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6346C915-ACB6-2E04-9B3B-028F60D83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Workflow vs Agentic System – What’s the Real Difference?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9A43C-571D-FD51-47EA-165F875C7161}"/>
              </a:ext>
            </a:extLst>
          </p:cNvPr>
          <p:cNvSpPr txBox="1"/>
          <p:nvPr/>
        </p:nvSpPr>
        <p:spPr>
          <a:xfrm>
            <a:off x="752585" y="1538001"/>
            <a:ext cx="10924953" cy="4024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Workflow (Scripted, Step-by-Step)</a:t>
            </a:r>
          </a:p>
          <a:p>
            <a:pPr algn="ctr">
              <a:lnSpc>
                <a:spcPct val="200000"/>
              </a:lnSpc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“You do the task. You trigger the pipeline. You follow up. Every time.”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 writes code → commits → pushes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 runs automatically, but everything after is manual: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raise MR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and tag the right reviewer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the team on merge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something breaks? You open the logs and figure it out yourself</a:t>
            </a:r>
          </a:p>
          <a:p>
            <a:pPr algn="ctr">
              <a:lnSpc>
                <a:spcPct val="200000"/>
              </a:lnSpc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"It works, but it’s slow. And if I’m stuck or someone's out of office, everything waits."</a:t>
            </a:r>
            <a:endParaRPr lang="en-US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BCDA531-3F60-CE0E-DF9D-32EB45BD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627" y="2280012"/>
            <a:ext cx="2297975" cy="22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5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CA2A-A543-0B32-2C0E-C7CDF315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B97D9D06-BDF1-E5E2-19EA-4EF063ADCF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B4995-805B-842D-F199-1C828FF244D9}"/>
              </a:ext>
            </a:extLst>
          </p:cNvPr>
          <p:cNvSpPr txBox="1"/>
          <p:nvPr/>
        </p:nvSpPr>
        <p:spPr>
          <a:xfrm>
            <a:off x="1069340" y="660401"/>
            <a:ext cx="10053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err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E11608AC-C97B-9EB8-95F1-A6A8D07EF4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Workflow vs Agentic System – What’s the Real Difference?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944AA-3737-98CD-F7AC-1C2691E7FA09}"/>
              </a:ext>
            </a:extLst>
          </p:cNvPr>
          <p:cNvSpPr txBox="1"/>
          <p:nvPr/>
        </p:nvSpPr>
        <p:spPr>
          <a:xfrm>
            <a:off x="752585" y="1421231"/>
            <a:ext cx="10924953" cy="443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Agentic System (Smart, Context-Aware)</a:t>
            </a:r>
          </a:p>
          <a:p>
            <a:pPr algn="ctr">
              <a:lnSpc>
                <a:spcPct val="200000"/>
              </a:lnSpc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“You focus on code. The agent does the rest.”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your push and understands the change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Auto-generates a detailed MR with proper title and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Assigns the reviewer intelligently (based on file ownership/history)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an Outlook update once it’s merged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tests fail, it analyses the logs and either: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fixes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retries automatically</a:t>
            </a:r>
          </a:p>
          <a:p>
            <a:pPr algn="ctr">
              <a:lnSpc>
                <a:spcPct val="200000"/>
              </a:lnSpc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"It’s like having an AI teammate who watches your back and speeds up boring tasks."</a:t>
            </a:r>
            <a:endParaRPr lang="en-US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artoon of a robot with a computer&#10;&#10;AI-generated content may be incorrect.">
            <a:extLst>
              <a:ext uri="{FF2B5EF4-FFF2-40B4-BE49-F238E27FC236}">
                <a16:creationId xmlns:a16="http://schemas.microsoft.com/office/drawing/2014/main" id="{666D69CA-1F10-F950-6E9C-688243BA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172" y="2483765"/>
            <a:ext cx="2314801" cy="23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CFFC-C053-1EAD-E8B9-8DF45017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A026DFD5-B513-0F06-D653-ECB8ACB69A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57E39-227B-37AA-D3DD-4D16C474D291}"/>
              </a:ext>
            </a:extLst>
          </p:cNvPr>
          <p:cNvSpPr txBox="1"/>
          <p:nvPr/>
        </p:nvSpPr>
        <p:spPr>
          <a:xfrm>
            <a:off x="1069340" y="660401"/>
            <a:ext cx="10053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err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25C24E9C-7ABB-A3D8-A195-1054BEBF6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When Do You Use Which?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267C4-0551-86EB-37B5-A9535D4F3F63}"/>
              </a:ext>
            </a:extLst>
          </p:cNvPr>
          <p:cNvSpPr txBox="1"/>
          <p:nvPr/>
        </p:nvSpPr>
        <p:spPr>
          <a:xfrm>
            <a:off x="805543" y="1214439"/>
            <a:ext cx="8739660" cy="43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Traditional Workflow When: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 with strict checkpoints (e.g., healthcare, finance)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Environments where human review is a must at every 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pipeline is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team is small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that are new, growing, or still learning the codebase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Agentic System When: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Cross-timezone or hybrid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Delays happen because people are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leave, in meetings, or switching tasks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want to spend time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babysitting pipelines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team is experienced and spends too much time on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repetitive tasks</a:t>
            </a:r>
          </a:p>
        </p:txBody>
      </p:sp>
    </p:spTree>
    <p:extLst>
      <p:ext uri="{BB962C8B-B14F-4D97-AF65-F5344CB8AC3E}">
        <p14:creationId xmlns:p14="http://schemas.microsoft.com/office/powerpoint/2010/main" val="131479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56985B5C-E2E6-5D42-95A7-82759F5ABC1A}" vid="{D9BC2D32-33D4-CF49-BDB6-2DBAEC2C7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68a6e3-2c44-4ef1-bf08-e904f7a8452f">
      <Terms xmlns="http://schemas.microsoft.com/office/infopath/2007/PartnerControls"/>
    </lcf76f155ced4ddcb4097134ff3c332f>
    <TaxCatchAll xmlns="2c852705-b33e-47e5-ae8a-a46732e2a719" xsi:nil="true"/>
    <Description xmlns="cf68a6e3-2c44-4ef1-bf08-e904f7a8452f" xsi:nil="true"/>
    <DateofPublication xmlns="cf68a6e3-2c44-4ef1-bf08-e904f7a845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B9FA415221A0429B6E1D52215F1C51" ma:contentTypeVersion="20" ma:contentTypeDescription="Create a new document." ma:contentTypeScope="" ma:versionID="dbac78ad7dc73d445e8082b7e3fd4358">
  <xsd:schema xmlns:xsd="http://www.w3.org/2001/XMLSchema" xmlns:xs="http://www.w3.org/2001/XMLSchema" xmlns:p="http://schemas.microsoft.com/office/2006/metadata/properties" xmlns:ns2="cf68a6e3-2c44-4ef1-bf08-e904f7a8452f" xmlns:ns3="2c852705-b33e-47e5-ae8a-a46732e2a719" targetNamespace="http://schemas.microsoft.com/office/2006/metadata/properties" ma:root="true" ma:fieldsID="a6c6743845f657b8555ea874592ca747" ns2:_="" ns3:_="">
    <xsd:import namespace="cf68a6e3-2c44-4ef1-bf08-e904f7a8452f"/>
    <xsd:import namespace="2c852705-b33e-47e5-ae8a-a46732e2a719"/>
    <xsd:element name="properties">
      <xsd:complexType>
        <xsd:sequence>
          <xsd:element name="documentManagement">
            <xsd:complexType>
              <xsd:all>
                <xsd:element ref="ns2:Description" minOccurs="0"/>
                <xsd:element ref="ns2:DateofPublica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8a6e3-2c44-4ef1-bf08-e904f7a8452f" elementFormDefault="qualified">
    <xsd:import namespace="http://schemas.microsoft.com/office/2006/documentManagement/types"/>
    <xsd:import namespace="http://schemas.microsoft.com/office/infopath/2007/PartnerControls"/>
    <xsd:element name="Description" ma:index="8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DateofPublication" ma:index="9" nillable="true" ma:displayName="Date of Publication" ma:format="DateOnly" ma:internalName="DateofPublication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52705-b33e-47e5-ae8a-a46732e2a71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5634388-c073-4874-bfe3-e9d85c3f6331}" ma:internalName="TaxCatchAll" ma:showField="CatchAllData" ma:web="2c852705-b33e-47e5-ae8a-a46732e2a7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FA69F8-638F-704C-9002-F52DFA215A98}">
  <ds:schemaRefs>
    <ds:schemaRef ds:uri="http://schemas.microsoft.com/office/2006/documentManagement/types"/>
    <ds:schemaRef ds:uri="http://www.w3.org/XML/1998/namespace"/>
    <ds:schemaRef ds:uri="cf68a6e3-2c44-4ef1-bf08-e904f7a8452f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c852705-b33e-47e5-ae8a-a46732e2a71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1804956-4330-4125-81A6-5D49678C3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68a6e3-2c44-4ef1-bf08-e904f7a8452f"/>
    <ds:schemaRef ds:uri="2c852705-b33e-47e5-ae8a-a46732e2a7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660</Words>
  <Application>Microsoft Macintosh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GitLab CI/CD: Workflow vs Agentic System</vt:lpstr>
      <vt:lpstr>Introduction</vt:lpstr>
      <vt:lpstr>PowerPoint Presentation</vt:lpstr>
      <vt:lpstr>Traditional Workflow</vt:lpstr>
      <vt:lpstr>Agentic System</vt:lpstr>
      <vt:lpstr>Agent Knowledge Base – Tools and Real-World Usage</vt:lpstr>
      <vt:lpstr>Traditional Workflow vs Agentic System – What’s the Real Difference?</vt:lpstr>
      <vt:lpstr>Traditional Workflow vs Agentic System – What’s the Real Difference?</vt:lpstr>
      <vt:lpstr>So, When Do You Use Which?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Hyten, Mike</dc:creator>
  <cp:lastModifiedBy>Saxena, Ayushi</cp:lastModifiedBy>
  <cp:revision>12</cp:revision>
  <dcterms:created xsi:type="dcterms:W3CDTF">2025-01-13T15:15:33Z</dcterms:created>
  <dcterms:modified xsi:type="dcterms:W3CDTF">2025-06-29T09:03:18Z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0x01010011B9FA415221A0429B6E1D52215F1C51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